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69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6319599" y="2679025"/>
            <a:ext cx="6591895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アイスクリームの起源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アイスクリームの起源は、古代中国の氷と果物を混ぜた混合物に遡ると言われています。その後、古代ローマ帝国やアラブ世界で進化し、中世ヨーロッパで広まりました。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51782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8E5B485-65E5-3294-7EF2-D72550D9C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2" r="12516"/>
          <a:stretch/>
        </p:blipFill>
        <p:spPr>
          <a:xfrm>
            <a:off x="0" y="0"/>
            <a:ext cx="5566787" cy="822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F82064E-9B6D-236A-9E11-EA34187FA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599" y="4961897"/>
            <a:ext cx="3888712" cy="7195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647117"/>
            <a:ext cx="54931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アイスクリームの人気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9594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20278" y="4001095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4035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人気の理由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516160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様々な風味と組み合わせを楽しめるため。</a:t>
            </a:r>
            <a:endParaRPr lang="en-US" sz="1750" b="1" dirty="0"/>
          </a:p>
        </p:txBody>
      </p:sp>
      <p:sp>
        <p:nvSpPr>
          <p:cNvPr id="9" name="Shape 6"/>
          <p:cNvSpPr/>
          <p:nvPr/>
        </p:nvSpPr>
        <p:spPr>
          <a:xfrm>
            <a:off x="5630228" y="39594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83104" y="4001095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4035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年齢層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4516160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若者や高齢者問わず、幅広い年代に人気。</a:t>
            </a:r>
            <a:endParaRPr lang="en-US" sz="1750" b="1" dirty="0"/>
          </a:p>
        </p:txBody>
      </p:sp>
      <p:sp>
        <p:nvSpPr>
          <p:cNvPr id="13" name="Shape 10"/>
          <p:cNvSpPr/>
          <p:nvPr/>
        </p:nvSpPr>
        <p:spPr>
          <a:xfrm>
            <a:off x="9222462" y="39594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372600" y="4001095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4035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世界中で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4516160"/>
            <a:ext cx="29575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グローバルな人気であり、様々な文化で愛される。</a:t>
            </a:r>
            <a:endParaRPr lang="en-US" sz="1750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C4199A8-4BAA-7CD3-4308-6EBBAC9A0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052" y="7544097"/>
            <a:ext cx="3308105" cy="612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576274"/>
            <a:ext cx="54931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アイスクリームの種類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8260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乳製品ベース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4" y="4395430"/>
            <a:ext cx="28354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牛乳、クリーム、そして</a:t>
            </a:r>
            <a:endParaRPr lang="en-US" sz="1750" b="1" dirty="0">
              <a:solidFill>
                <a:srgbClr val="272525"/>
              </a:solidFill>
              <a:latin typeface="Eudoxus Sans" pitchFamily="34" charset="0"/>
              <a:ea typeface="Eudoxus Sans" pitchFamily="34" charset="-122"/>
              <a:cs typeface="Eudoxus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カスタードなど</a:t>
            </a: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。</a:t>
            </a:r>
            <a:endParaRPr lang="en-US" sz="1750" b="1" dirty="0"/>
          </a:p>
        </p:txBody>
      </p:sp>
      <p:sp>
        <p:nvSpPr>
          <p:cNvPr id="7" name="Text 4"/>
          <p:cNvSpPr/>
          <p:nvPr/>
        </p:nvSpPr>
        <p:spPr>
          <a:xfrm>
            <a:off x="5743932" y="38260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フルーツベース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395430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新鮮なフルーツや果物を使用した爽やかな味。</a:t>
            </a:r>
            <a:endParaRPr lang="en-US" sz="1750" b="1" dirty="0"/>
          </a:p>
        </p:txBody>
      </p:sp>
      <p:sp>
        <p:nvSpPr>
          <p:cNvPr id="9" name="Text 6"/>
          <p:cNvSpPr/>
          <p:nvPr/>
        </p:nvSpPr>
        <p:spPr>
          <a:xfrm>
            <a:off x="9449872" y="3826074"/>
            <a:ext cx="3562743" cy="4444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ベジタリアン/ヴィーガン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40527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植物性乳製品や果物、ナッツなどを使用。</a:t>
            </a:r>
            <a:endParaRPr lang="en-US" sz="175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F44C602-5F60-C7D2-9724-2F8A48D00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611" y="7486971"/>
            <a:ext cx="3310415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7989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833199" y="1458516"/>
            <a:ext cx="54931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アイスクリームの進化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2486144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8874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6597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98768" y="2701409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27083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材料の革新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新たな風味や食感を実現するための材料の進化。</a:t>
            </a:r>
            <a:endParaRPr lang="en-US" sz="1750" b="1" dirty="0"/>
          </a:p>
        </p:txBody>
      </p:sp>
      <p:sp>
        <p:nvSpPr>
          <p:cNvPr id="12" name="Shape 8"/>
          <p:cNvSpPr/>
          <p:nvPr/>
        </p:nvSpPr>
        <p:spPr>
          <a:xfrm>
            <a:off x="14164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69360" y="4203740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42106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製法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現代の技術を活用し、より効率的かつ品質の高い製法への進化。</a:t>
            </a:r>
            <a:endParaRPr lang="en-US" sz="1750" b="1" dirty="0"/>
          </a:p>
        </p:txBody>
      </p:sp>
      <p:sp>
        <p:nvSpPr>
          <p:cNvPr id="17" name="Shape 13"/>
          <p:cNvSpPr/>
          <p:nvPr/>
        </p:nvSpPr>
        <p:spPr>
          <a:xfrm>
            <a:off x="1416427" y="58921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6643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66621" y="5706070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7129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健康志向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23885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低カロリーや低糖質のアイスクリームなど新しいタイプの進化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。</a:t>
            </a:r>
            <a:endParaRPr lang="en-US" sz="175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AE945F7-24F6-E2AC-1C56-F39507EC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5" r="27160"/>
          <a:stretch/>
        </p:blipFill>
        <p:spPr>
          <a:xfrm>
            <a:off x="10374204" y="0"/>
            <a:ext cx="4293552" cy="82296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6BCCE9E-C2E0-AA60-C138-2EE46421B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996" y="7619947"/>
            <a:ext cx="3310415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2424232"/>
            <a:ext cx="88202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アイスクリームの新しいフレーバー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3451860"/>
            <a:ext cx="3370064" cy="2353389"/>
          </a:xfrm>
          <a:prstGeom prst="roundRect">
            <a:avLst>
              <a:gd name="adj" fmla="val 424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67783" y="3681651"/>
            <a:ext cx="27766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ユニークな組み合わせ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037992" y="4162068"/>
            <a:ext cx="359985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エキゾチックなフルーツや</a:t>
            </a:r>
            <a:endParaRPr lang="en-US" sz="1750" b="1" dirty="0">
              <a:solidFill>
                <a:srgbClr val="272525"/>
              </a:solidFill>
              <a:latin typeface="Eudoxus Sans" pitchFamily="34" charset="0"/>
              <a:ea typeface="Eudoxus Sans" pitchFamily="34" charset="-122"/>
              <a:cs typeface="Eudoxus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スパイスを使用したフレーバ</a:t>
            </a: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ー。</a:t>
            </a:r>
            <a:endParaRPr lang="en-US" sz="1750" b="1" dirty="0"/>
          </a:p>
        </p:txBody>
      </p:sp>
      <p:sp>
        <p:nvSpPr>
          <p:cNvPr id="10" name="Shape 6"/>
          <p:cNvSpPr/>
          <p:nvPr/>
        </p:nvSpPr>
        <p:spPr>
          <a:xfrm>
            <a:off x="5630228" y="3451860"/>
            <a:ext cx="3370064" cy="2353389"/>
          </a:xfrm>
          <a:prstGeom prst="roundRect">
            <a:avLst>
              <a:gd name="adj" fmla="val 424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59958" y="3617229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文化的な</a:t>
            </a:r>
            <a:endParaRPr lang="en-US" sz="2187" b="1" dirty="0">
              <a:solidFill>
                <a:srgbClr val="272525"/>
              </a:solidFill>
              <a:latin typeface="p22-mackinac-pro" pitchFamily="34" charset="0"/>
              <a:ea typeface="p22-mackinac-pro" pitchFamily="34" charset="-122"/>
              <a:cs typeface="p22-mackinac-pro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インスピレーション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637848" y="4317057"/>
            <a:ext cx="31326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異国の伝統的なデザートからインスピレーションを得た</a:t>
            </a:r>
            <a:endParaRPr lang="en-US" sz="1750" b="1" dirty="0">
              <a:solidFill>
                <a:srgbClr val="272525"/>
              </a:solidFill>
              <a:latin typeface="Eudoxus Sans" pitchFamily="34" charset="0"/>
              <a:ea typeface="Eudoxus Sans" pitchFamily="34" charset="-122"/>
              <a:cs typeface="Eudoxus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フレーバ</a:t>
            </a: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ー。</a:t>
            </a:r>
            <a:endParaRPr lang="en-US" sz="1750" b="1" dirty="0"/>
          </a:p>
        </p:txBody>
      </p:sp>
      <p:sp>
        <p:nvSpPr>
          <p:cNvPr id="13" name="Shape 9"/>
          <p:cNvSpPr/>
          <p:nvPr/>
        </p:nvSpPr>
        <p:spPr>
          <a:xfrm>
            <a:off x="9222462" y="3451860"/>
            <a:ext cx="3370064" cy="2353389"/>
          </a:xfrm>
          <a:prstGeom prst="roundRect">
            <a:avLst>
              <a:gd name="adj" fmla="val 424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452253" y="36816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季節限定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337417" y="4222911"/>
            <a:ext cx="31401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季節の特有の食材を使用した限定的なフレーバー。</a:t>
            </a:r>
            <a:endParaRPr lang="en-US" sz="175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03D94DD-70B6-B130-403F-E36782CDE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6682" y="7547959"/>
            <a:ext cx="3310415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833199" y="934760"/>
            <a:ext cx="6604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アイスクリームのトレンド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1845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ヘルシー志向</a:t>
            </a: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2277428" y="2664976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低脂肪、低糖質、高タンパク質など健康的なトレンド。</a:t>
            </a:r>
            <a:endParaRPr lang="en-US" sz="1750" b="1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3962043"/>
            <a:ext cx="24990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エキゾチックな風味</a:t>
            </a:r>
            <a:endParaRPr lang="en-US" sz="2187" dirty="0"/>
          </a:p>
        </p:txBody>
      </p:sp>
      <p:sp>
        <p:nvSpPr>
          <p:cNvPr id="11" name="Text 5"/>
          <p:cNvSpPr/>
          <p:nvPr/>
        </p:nvSpPr>
        <p:spPr>
          <a:xfrm>
            <a:off x="2277428" y="4442460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世界各国からのインスピレーションを得たユニークな風味。</a:t>
            </a:r>
            <a:endParaRPr lang="en-US" sz="1750" b="1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77428" y="57395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豪華なトッピング</a:t>
            </a:r>
            <a:endParaRPr lang="en-US" sz="2187" dirty="0"/>
          </a:p>
        </p:txBody>
      </p:sp>
      <p:sp>
        <p:nvSpPr>
          <p:cNvPr id="14" name="Text 7"/>
          <p:cNvSpPr/>
          <p:nvPr/>
        </p:nvSpPr>
        <p:spPr>
          <a:xfrm>
            <a:off x="2277428" y="6219944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ゴールドフレークや高級チョコレートなどの贅沢なトッピングのトレンド。</a:t>
            </a:r>
            <a:endParaRPr lang="en-US" sz="175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D9428F5-D55C-8BA2-FA25-7F419FE000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900" r="26679"/>
          <a:stretch/>
        </p:blipFill>
        <p:spPr>
          <a:xfrm>
            <a:off x="10472859" y="0"/>
            <a:ext cx="4157542" cy="82296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545B8DD-33C5-3969-4B2D-0693B42A7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6876" y="7584778"/>
            <a:ext cx="3310415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2037993" y="4091464"/>
            <a:ext cx="6604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アイスクリームの健康効果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037993" y="5292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220278" y="5334357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2760107" y="53690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栄養バランス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760107" y="5849422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カルシウム、タンパク質、ビタミンなどの栄養成分を含む。</a:t>
            </a:r>
            <a:endParaRPr lang="en-US" sz="1750" b="1" dirty="0"/>
          </a:p>
        </p:txBody>
      </p:sp>
      <p:sp>
        <p:nvSpPr>
          <p:cNvPr id="10" name="Shape 6"/>
          <p:cNvSpPr/>
          <p:nvPr/>
        </p:nvSpPr>
        <p:spPr>
          <a:xfrm>
            <a:off x="5630228" y="5292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83104" y="5334357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52342" y="53690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心理的効果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52342" y="5849422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ストレス軽減やリラックス効果をもたらす。</a:t>
            </a:r>
            <a:endParaRPr lang="en-US" sz="1750" b="1" dirty="0"/>
          </a:p>
        </p:txBody>
      </p:sp>
      <p:sp>
        <p:nvSpPr>
          <p:cNvPr id="14" name="Shape 10"/>
          <p:cNvSpPr/>
          <p:nvPr/>
        </p:nvSpPr>
        <p:spPr>
          <a:xfrm>
            <a:off x="9222462" y="5292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372600" y="5334357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9944576" y="53690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活力源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9944576" y="5849422"/>
            <a:ext cx="295617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エネルギー補給、特に暑い日にはリフレッシュ効果。</a:t>
            </a:r>
            <a:endParaRPr lang="en-US" sz="1750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FABEC9C-FCBE-1304-1197-9B0900921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551" y="7517815"/>
            <a:ext cx="3310415" cy="60965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3C49ECE-3960-870F-A7C9-37456C0279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88" t="42736" r="488" b="32590"/>
          <a:stretch/>
        </p:blipFill>
        <p:spPr>
          <a:xfrm>
            <a:off x="-40935" y="-16349"/>
            <a:ext cx="14712270" cy="3630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265283"/>
            <a:ext cx="6604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アイスクリームの未来展望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403997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0705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サステナビリティ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550926"/>
            <a:ext cx="238863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環境にやさしいアイスクリーム製造への取り組み。</a:t>
            </a:r>
            <a:endParaRPr lang="en-US" sz="1750" b="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403997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40705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革新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0" y="4550926"/>
            <a:ext cx="255531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人工知能やデジタル技術を取り入れた製品やサービスの革新。</a:t>
            </a:r>
            <a:endParaRPr lang="en-US" sz="1750" b="1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403997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0705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健康志向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4550926"/>
            <a:ext cx="238863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さらなる低カロリーやヘルシーファットの開発。</a:t>
            </a:r>
            <a:endParaRPr lang="en-US" sz="1750" b="1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403997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4070509"/>
            <a:ext cx="30802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ユニークなフレーバー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4585636"/>
            <a:ext cx="238875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異国の食文化からのユニークなフレーバーコンセプト。</a:t>
            </a:r>
            <a:endParaRPr lang="en-US" sz="1750" b="1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9B84B84-680A-6FC7-7BB9-DCF6C71A2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6488" y="7554633"/>
            <a:ext cx="3310415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63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129</Words>
  <Application>Microsoft Office PowerPoint</Application>
  <PresentationFormat>ユーザー設定</PresentationFormat>
  <Paragraphs>74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Eudoxus Sans</vt:lpstr>
      <vt:lpstr>p22-mackinac-pro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保史 金城</cp:lastModifiedBy>
  <cp:revision>3</cp:revision>
  <dcterms:created xsi:type="dcterms:W3CDTF">2024-02-19T05:12:01Z</dcterms:created>
  <dcterms:modified xsi:type="dcterms:W3CDTF">2024-02-19T05:44:48Z</dcterms:modified>
</cp:coreProperties>
</file>